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Balapan Liar (sepeda motor)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2620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Menjelajahi kegilaan dan semangat balapan liar sepeda motor yang melibatkan kecepatan tinggi, manuver berbahaya, dan risiko tak terbatas.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55948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19" y="5602486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86086" y="5578197"/>
            <a:ext cx="374142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Kamar Rumah Berdoa 卐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3067883"/>
            <a:ext cx="54635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Definisi Balapan Liar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Balapan liar sepeda motor adalah kegiatan ilegal di jalan raya yang melibatkan perlombaan antara para pembalap di jalanan umum, tanpa adanya izin resmi atau pengaturan dari otoritas terkait.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4634270"/>
            <a:ext cx="53721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Sejarah Balapan Liar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037993" y="566189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Praktik balapan liar sudah ada sejak dulu. Awalnya terjadi di Amerika Serikat pada tahun 1950-an, ketika para pemilik mobil mulai mengadu kecepatan di jalan-jalan kosong di malam hari.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765340"/>
            <a:ext cx="7787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Aturan dan Etika Balapan Liar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792968"/>
            <a:ext cx="9306401" cy="1724501"/>
          </a:xfrm>
          <a:prstGeom prst="roundRect">
            <a:avLst>
              <a:gd name="adj" fmla="val 7731"/>
            </a:avLst>
          </a:prstGeom>
          <a:solidFill>
            <a:srgbClr val="E4E4ED"/>
          </a:solidFill>
          <a:ln/>
        </p:spPr>
      </p:sp>
      <p:sp>
        <p:nvSpPr>
          <p:cNvPr id="7" name="Text 4"/>
          <p:cNvSpPr/>
          <p:nvPr/>
        </p:nvSpPr>
        <p:spPr>
          <a:xfrm>
            <a:off x="4712970" y="301513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Aturan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12970" y="3584496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Tidak ada aturan resmi dalam balapan liar. Semua kegiatan ini ilegal dan melanggar hukum.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490799" y="4739640"/>
            <a:ext cx="9306401" cy="1724501"/>
          </a:xfrm>
          <a:prstGeom prst="roundRect">
            <a:avLst>
              <a:gd name="adj" fmla="val 7731"/>
            </a:avLst>
          </a:prstGeom>
          <a:solidFill>
            <a:srgbClr val="E4E4ED"/>
          </a:solidFill>
          <a:ln/>
        </p:spPr>
      </p:sp>
      <p:sp>
        <p:nvSpPr>
          <p:cNvPr id="10" name="Text 7"/>
          <p:cNvSpPr/>
          <p:nvPr/>
        </p:nvSpPr>
        <p:spPr>
          <a:xfrm>
            <a:off x="4712970" y="496181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Etika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4712970" y="5531168"/>
            <a:ext cx="88620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 dunia balapan liar, ketertiban dan keselamatan seringkali diabaikan. Bersaing secara fair dan bertanggung jawab tidak menjadi prioritas.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22484" y="779859"/>
            <a:ext cx="9327833" cy="1370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98"/>
              </a:lnSpc>
              <a:buNone/>
            </a:pPr>
            <a:r>
              <a:rPr lang="en-US" sz="4318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Bahaya dan Konsekuensi Balapan Liar</a:t>
            </a:r>
            <a:endParaRPr lang="en-US" sz="4318" dirty="0"/>
          </a:p>
        </p:txBody>
      </p:sp>
      <p:sp>
        <p:nvSpPr>
          <p:cNvPr id="6" name="Shape 3"/>
          <p:cNvSpPr/>
          <p:nvPr/>
        </p:nvSpPr>
        <p:spPr>
          <a:xfrm>
            <a:off x="822484" y="2651046"/>
            <a:ext cx="493514" cy="493514"/>
          </a:xfrm>
          <a:prstGeom prst="roundRect">
            <a:avLst>
              <a:gd name="adj" fmla="val 26669"/>
            </a:avLst>
          </a:prstGeom>
          <a:solidFill>
            <a:srgbClr val="E4E4ED"/>
          </a:solidFill>
          <a:ln/>
        </p:spPr>
      </p:sp>
      <p:sp>
        <p:nvSpPr>
          <p:cNvPr id="7" name="Text 4"/>
          <p:cNvSpPr/>
          <p:nvPr/>
        </p:nvSpPr>
        <p:spPr>
          <a:xfrm>
            <a:off x="1004411" y="2692122"/>
            <a:ext cx="129540" cy="4113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39"/>
              </a:lnSpc>
              <a:buNone/>
            </a:pPr>
            <a:r>
              <a:rPr lang="en-US" sz="2591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591" dirty="0"/>
          </a:p>
        </p:txBody>
      </p:sp>
      <p:sp>
        <p:nvSpPr>
          <p:cNvPr id="8" name="Text 5"/>
          <p:cNvSpPr/>
          <p:nvPr/>
        </p:nvSpPr>
        <p:spPr>
          <a:xfrm>
            <a:off x="1535311" y="2726412"/>
            <a:ext cx="2193488" cy="3426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9"/>
              </a:lnSpc>
              <a:buNone/>
            </a:pPr>
            <a:r>
              <a:rPr lang="en-US" sz="2159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Bahaya Fisik</a:t>
            </a:r>
            <a:endParaRPr lang="en-US" sz="2159" dirty="0"/>
          </a:p>
        </p:txBody>
      </p:sp>
      <p:sp>
        <p:nvSpPr>
          <p:cNvPr id="9" name="Text 6"/>
          <p:cNvSpPr/>
          <p:nvPr/>
        </p:nvSpPr>
        <p:spPr>
          <a:xfrm>
            <a:off x="1535311" y="3288387"/>
            <a:ext cx="8615005" cy="701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4"/>
              </a:lnSpc>
              <a:buNone/>
            </a:pPr>
            <a:r>
              <a:rPr lang="en-US" sz="1727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Kecepatan tinggi, manuver berbahaya, dan ketidakmampuan untuk mengendalikan kendaraan bisa menyebabkan kecelakaan serius dan cedera parah.</a:t>
            </a:r>
            <a:endParaRPr lang="en-US" sz="1727" dirty="0"/>
          </a:p>
        </p:txBody>
      </p:sp>
      <p:sp>
        <p:nvSpPr>
          <p:cNvPr id="10" name="Shape 7"/>
          <p:cNvSpPr/>
          <p:nvPr/>
        </p:nvSpPr>
        <p:spPr>
          <a:xfrm>
            <a:off x="822484" y="4380786"/>
            <a:ext cx="493514" cy="493514"/>
          </a:xfrm>
          <a:prstGeom prst="roundRect">
            <a:avLst>
              <a:gd name="adj" fmla="val 26669"/>
            </a:avLst>
          </a:prstGeom>
          <a:solidFill>
            <a:srgbClr val="E4E4ED"/>
          </a:solidFill>
          <a:ln/>
        </p:spPr>
      </p:sp>
      <p:sp>
        <p:nvSpPr>
          <p:cNvPr id="11" name="Text 8"/>
          <p:cNvSpPr/>
          <p:nvPr/>
        </p:nvSpPr>
        <p:spPr>
          <a:xfrm>
            <a:off x="981551" y="4421862"/>
            <a:ext cx="175260" cy="4113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39"/>
              </a:lnSpc>
              <a:buNone/>
            </a:pPr>
            <a:r>
              <a:rPr lang="en-US" sz="2591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591" dirty="0"/>
          </a:p>
        </p:txBody>
      </p:sp>
      <p:sp>
        <p:nvSpPr>
          <p:cNvPr id="12" name="Text 9"/>
          <p:cNvSpPr/>
          <p:nvPr/>
        </p:nvSpPr>
        <p:spPr>
          <a:xfrm>
            <a:off x="1535311" y="4456152"/>
            <a:ext cx="2308860" cy="3426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9"/>
              </a:lnSpc>
              <a:buNone/>
            </a:pPr>
            <a:r>
              <a:rPr lang="en-US" sz="2159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Hukuman Hukum</a:t>
            </a:r>
            <a:endParaRPr lang="en-US" sz="2159" dirty="0"/>
          </a:p>
        </p:txBody>
      </p:sp>
      <p:sp>
        <p:nvSpPr>
          <p:cNvPr id="13" name="Text 10"/>
          <p:cNvSpPr/>
          <p:nvPr/>
        </p:nvSpPr>
        <p:spPr>
          <a:xfrm>
            <a:off x="1535311" y="5018127"/>
            <a:ext cx="8615005" cy="701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4"/>
              </a:lnSpc>
              <a:buNone/>
            </a:pPr>
            <a:r>
              <a:rPr lang="en-US" sz="1727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Balapan liar dianggap sebagai tindakan kriminal dan dapat mengakibatkan denda, penahanan, kehilangan SIM, atau penutupan toko modifikasi sepeda motor ilegal.</a:t>
            </a:r>
            <a:endParaRPr lang="en-US" sz="1727" dirty="0"/>
          </a:p>
        </p:txBody>
      </p:sp>
      <p:sp>
        <p:nvSpPr>
          <p:cNvPr id="14" name="Shape 11"/>
          <p:cNvSpPr/>
          <p:nvPr/>
        </p:nvSpPr>
        <p:spPr>
          <a:xfrm>
            <a:off x="822484" y="6110526"/>
            <a:ext cx="493514" cy="493514"/>
          </a:xfrm>
          <a:prstGeom prst="roundRect">
            <a:avLst>
              <a:gd name="adj" fmla="val 26669"/>
            </a:avLst>
          </a:prstGeom>
          <a:solidFill>
            <a:srgbClr val="E4E4ED"/>
          </a:solidFill>
          <a:ln/>
        </p:spPr>
      </p:sp>
      <p:sp>
        <p:nvSpPr>
          <p:cNvPr id="15" name="Text 12"/>
          <p:cNvSpPr/>
          <p:nvPr/>
        </p:nvSpPr>
        <p:spPr>
          <a:xfrm>
            <a:off x="989171" y="6151602"/>
            <a:ext cx="160020" cy="4113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39"/>
              </a:lnSpc>
              <a:buNone/>
            </a:pPr>
            <a:r>
              <a:rPr lang="en-US" sz="2591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3</a:t>
            </a:r>
            <a:endParaRPr lang="en-US" sz="2591" dirty="0"/>
          </a:p>
        </p:txBody>
      </p:sp>
      <p:sp>
        <p:nvSpPr>
          <p:cNvPr id="16" name="Text 13"/>
          <p:cNvSpPr/>
          <p:nvPr/>
        </p:nvSpPr>
        <p:spPr>
          <a:xfrm>
            <a:off x="1535311" y="6185892"/>
            <a:ext cx="2193488" cy="3426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9"/>
              </a:lnSpc>
              <a:buNone/>
            </a:pPr>
            <a:r>
              <a:rPr lang="en-US" sz="2159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Kematian</a:t>
            </a:r>
            <a:endParaRPr lang="en-US" sz="2159" dirty="0"/>
          </a:p>
        </p:txBody>
      </p:sp>
      <p:sp>
        <p:nvSpPr>
          <p:cNvPr id="17" name="Text 14"/>
          <p:cNvSpPr/>
          <p:nvPr/>
        </p:nvSpPr>
        <p:spPr>
          <a:xfrm>
            <a:off x="1535311" y="6747867"/>
            <a:ext cx="8615005" cy="7017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4"/>
              </a:lnSpc>
              <a:buNone/>
            </a:pPr>
            <a:r>
              <a:rPr lang="en-US" sz="1727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Ketika balapan liar tidak diatur dengan baik, risiko kehilangan nyawa menjadi sangat tinggi, baik bagi para pembalap maupun peserta di jalan.</a:t>
            </a:r>
            <a:endParaRPr lang="en-US" sz="1727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037153"/>
            <a:ext cx="7261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Dampak Sosial Balapan Liar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175867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49044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Kenalan Baru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059799"/>
            <a:ext cx="329588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Pembalap liar dapat membentuk komunitas mereka sendiri, berinteraksi, dan berbagi pengetahuan serta pengalaman dalam kegiatan mereka yang ilegal ini.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2175867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490561"/>
            <a:ext cx="26822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Macet dan Gangguan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059918"/>
            <a:ext cx="329600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Balapan liar dapat menyebabkan kemacetan lalu lintas yang mengganggu lingkungan sekitar dan merugikan warga yang terjebak dalam keadaan tersebut.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175867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490561"/>
            <a:ext cx="2964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Kemarahan Pengemudi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059918"/>
            <a:ext cx="329600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Kegiatan balapan liar dapat menyebabkan kemarahan dan frustrasi pada pengemudi lain yang merasa terganggu dan terancam oleh perilaku yang tidak bertanggung jawab.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9976" y="694611"/>
            <a:ext cx="9452848" cy="12668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987"/>
              </a:lnSpc>
              <a:buNone/>
            </a:pPr>
            <a:r>
              <a:rPr lang="en-US" sz="3990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Langkah-langkah untuk Mengatasi Balapan Liar</a:t>
            </a:r>
            <a:endParaRPr lang="en-US" sz="3990" dirty="0"/>
          </a:p>
        </p:txBody>
      </p:sp>
      <p:sp>
        <p:nvSpPr>
          <p:cNvPr id="6" name="Shape 3"/>
          <p:cNvSpPr/>
          <p:nvPr/>
        </p:nvSpPr>
        <p:spPr>
          <a:xfrm>
            <a:off x="1043702" y="2265402"/>
            <a:ext cx="40481" cy="5269468"/>
          </a:xfrm>
          <a:prstGeom prst="rect">
            <a:avLst/>
          </a:prstGeom>
          <a:solidFill>
            <a:srgbClr val="E4E4ED"/>
          </a:solidFill>
          <a:ln/>
        </p:spPr>
      </p:sp>
      <p:sp>
        <p:nvSpPr>
          <p:cNvPr id="7" name="Shape 4"/>
          <p:cNvSpPr/>
          <p:nvPr/>
        </p:nvSpPr>
        <p:spPr>
          <a:xfrm>
            <a:off x="1291947" y="2631400"/>
            <a:ext cx="709374" cy="40481"/>
          </a:xfrm>
          <a:prstGeom prst="rect">
            <a:avLst/>
          </a:prstGeom>
          <a:solidFill>
            <a:srgbClr val="E4E4ED"/>
          </a:solidFill>
          <a:ln/>
        </p:spPr>
      </p:sp>
      <p:sp>
        <p:nvSpPr>
          <p:cNvPr id="8" name="Shape 5"/>
          <p:cNvSpPr/>
          <p:nvPr/>
        </p:nvSpPr>
        <p:spPr>
          <a:xfrm>
            <a:off x="835938" y="2423755"/>
            <a:ext cx="456009" cy="456009"/>
          </a:xfrm>
          <a:prstGeom prst="roundRect">
            <a:avLst>
              <a:gd name="adj" fmla="val 26668"/>
            </a:avLst>
          </a:prstGeom>
          <a:solidFill>
            <a:srgbClr val="E4E4ED"/>
          </a:solidFill>
          <a:ln/>
        </p:spPr>
      </p:sp>
      <p:sp>
        <p:nvSpPr>
          <p:cNvPr id="9" name="Text 6"/>
          <p:cNvSpPr/>
          <p:nvPr/>
        </p:nvSpPr>
        <p:spPr>
          <a:xfrm>
            <a:off x="1006793" y="2461736"/>
            <a:ext cx="11430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394" dirty="0"/>
          </a:p>
        </p:txBody>
      </p:sp>
      <p:sp>
        <p:nvSpPr>
          <p:cNvPr id="10" name="Text 7"/>
          <p:cNvSpPr/>
          <p:nvPr/>
        </p:nvSpPr>
        <p:spPr>
          <a:xfrm>
            <a:off x="2178606" y="2468047"/>
            <a:ext cx="2103120" cy="316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4"/>
              </a:lnSpc>
              <a:buNone/>
            </a:pPr>
            <a:r>
              <a:rPr lang="en-US" sz="199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Pengawasan Ketat</a:t>
            </a:r>
            <a:endParaRPr lang="en-US" sz="1995" dirty="0"/>
          </a:p>
        </p:txBody>
      </p:sp>
      <p:sp>
        <p:nvSpPr>
          <p:cNvPr id="11" name="Text 8"/>
          <p:cNvSpPr/>
          <p:nvPr/>
        </p:nvSpPr>
        <p:spPr>
          <a:xfrm>
            <a:off x="2178606" y="2987397"/>
            <a:ext cx="8034218" cy="6484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Perlu adanya peningkatan pengawasan dari pihak berwenang untuk mencegah dan menindak balapan liar secara efektif.</a:t>
            </a:r>
            <a:endParaRPr lang="en-US" sz="1596" dirty="0"/>
          </a:p>
        </p:txBody>
      </p:sp>
      <p:sp>
        <p:nvSpPr>
          <p:cNvPr id="12" name="Shape 9"/>
          <p:cNvSpPr/>
          <p:nvPr/>
        </p:nvSpPr>
        <p:spPr>
          <a:xfrm>
            <a:off x="1291947" y="4455438"/>
            <a:ext cx="709374" cy="40481"/>
          </a:xfrm>
          <a:prstGeom prst="rect">
            <a:avLst/>
          </a:prstGeom>
          <a:solidFill>
            <a:srgbClr val="E4E4ED"/>
          </a:solidFill>
          <a:ln/>
        </p:spPr>
      </p:sp>
      <p:sp>
        <p:nvSpPr>
          <p:cNvPr id="13" name="Shape 10"/>
          <p:cNvSpPr/>
          <p:nvPr/>
        </p:nvSpPr>
        <p:spPr>
          <a:xfrm>
            <a:off x="835938" y="4247793"/>
            <a:ext cx="456009" cy="456009"/>
          </a:xfrm>
          <a:prstGeom prst="roundRect">
            <a:avLst>
              <a:gd name="adj" fmla="val 26668"/>
            </a:avLst>
          </a:prstGeom>
          <a:solidFill>
            <a:srgbClr val="E4E4ED"/>
          </a:solidFill>
          <a:ln/>
        </p:spPr>
      </p:sp>
      <p:sp>
        <p:nvSpPr>
          <p:cNvPr id="14" name="Text 11"/>
          <p:cNvSpPr/>
          <p:nvPr/>
        </p:nvSpPr>
        <p:spPr>
          <a:xfrm>
            <a:off x="983933" y="4285774"/>
            <a:ext cx="16002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394" dirty="0"/>
          </a:p>
        </p:txBody>
      </p:sp>
      <p:sp>
        <p:nvSpPr>
          <p:cNvPr id="15" name="Text 12"/>
          <p:cNvSpPr/>
          <p:nvPr/>
        </p:nvSpPr>
        <p:spPr>
          <a:xfrm>
            <a:off x="2178606" y="4292084"/>
            <a:ext cx="2423160" cy="316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4"/>
              </a:lnSpc>
              <a:buNone/>
            </a:pPr>
            <a:r>
              <a:rPr lang="en-US" sz="199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Program Pendidikan</a:t>
            </a:r>
            <a:endParaRPr lang="en-US" sz="1995" dirty="0"/>
          </a:p>
        </p:txBody>
      </p:sp>
      <p:sp>
        <p:nvSpPr>
          <p:cNvPr id="16" name="Text 13"/>
          <p:cNvSpPr/>
          <p:nvPr/>
        </p:nvSpPr>
        <p:spPr>
          <a:xfrm>
            <a:off x="2178606" y="4811435"/>
            <a:ext cx="8034218" cy="6484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Mengadakan program pendidikan dan kesadaran untuk menginformasikan para pembalap dan masyarakat tentang risiko dan konsekuensi balapan liar.</a:t>
            </a:r>
            <a:endParaRPr lang="en-US" sz="1596" dirty="0"/>
          </a:p>
        </p:txBody>
      </p:sp>
      <p:sp>
        <p:nvSpPr>
          <p:cNvPr id="17" name="Shape 14"/>
          <p:cNvSpPr/>
          <p:nvPr/>
        </p:nvSpPr>
        <p:spPr>
          <a:xfrm>
            <a:off x="1291947" y="6279475"/>
            <a:ext cx="709374" cy="40481"/>
          </a:xfrm>
          <a:prstGeom prst="rect">
            <a:avLst/>
          </a:prstGeom>
          <a:solidFill>
            <a:srgbClr val="E4E4ED"/>
          </a:solidFill>
          <a:ln/>
        </p:spPr>
      </p:sp>
      <p:sp>
        <p:nvSpPr>
          <p:cNvPr id="18" name="Shape 15"/>
          <p:cNvSpPr/>
          <p:nvPr/>
        </p:nvSpPr>
        <p:spPr>
          <a:xfrm>
            <a:off x="835938" y="6071830"/>
            <a:ext cx="456009" cy="456009"/>
          </a:xfrm>
          <a:prstGeom prst="roundRect">
            <a:avLst>
              <a:gd name="adj" fmla="val 26668"/>
            </a:avLst>
          </a:prstGeom>
          <a:solidFill>
            <a:srgbClr val="E4E4ED"/>
          </a:solidFill>
          <a:ln/>
        </p:spPr>
      </p:sp>
      <p:sp>
        <p:nvSpPr>
          <p:cNvPr id="19" name="Text 16"/>
          <p:cNvSpPr/>
          <p:nvPr/>
        </p:nvSpPr>
        <p:spPr>
          <a:xfrm>
            <a:off x="991553" y="6109811"/>
            <a:ext cx="144780" cy="379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92"/>
              </a:lnSpc>
              <a:buNone/>
            </a:pPr>
            <a:r>
              <a:rPr lang="en-US" sz="239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3</a:t>
            </a:r>
            <a:endParaRPr lang="en-US" sz="2394" dirty="0"/>
          </a:p>
        </p:txBody>
      </p:sp>
      <p:sp>
        <p:nvSpPr>
          <p:cNvPr id="20" name="Text 17"/>
          <p:cNvSpPr/>
          <p:nvPr/>
        </p:nvSpPr>
        <p:spPr>
          <a:xfrm>
            <a:off x="2178606" y="6116122"/>
            <a:ext cx="3055620" cy="3167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94"/>
              </a:lnSpc>
              <a:buNone/>
            </a:pPr>
            <a:r>
              <a:rPr lang="en-US" sz="1995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Pengembangan Area Legal</a:t>
            </a:r>
            <a:endParaRPr lang="en-US" sz="1995" dirty="0"/>
          </a:p>
        </p:txBody>
      </p:sp>
      <p:sp>
        <p:nvSpPr>
          <p:cNvPr id="21" name="Text 18"/>
          <p:cNvSpPr/>
          <p:nvPr/>
        </p:nvSpPr>
        <p:spPr>
          <a:xfrm>
            <a:off x="2178606" y="6635472"/>
            <a:ext cx="8034218" cy="6484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53"/>
              </a:lnSpc>
              <a:buNone/>
            </a:pPr>
            <a:r>
              <a:rPr lang="en-US" sz="1596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Membangun arena balapan resmi dan legal untuk memberikan alternatif yang aman bagi para penggemar balapan liar.</a:t>
            </a:r>
            <a:endParaRPr lang="en-US" sz="1596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782128"/>
            <a:ext cx="7787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Rekomendasi dan Kesimpulan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98334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7" name="Text 4"/>
          <p:cNvSpPr/>
          <p:nvPr/>
        </p:nvSpPr>
        <p:spPr>
          <a:xfrm>
            <a:off x="4675942" y="3025021"/>
            <a:ext cx="1295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059668"/>
            <a:ext cx="24079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Penegakan Hukum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3629025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Perlu adanya penegakan hukum yang tegas untuk menghadapi pelanggaran balapan liar guna mencegah terulangnya kegiatan ilegal ini.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490799" y="473559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4E4ED"/>
          </a:solidFill>
          <a:ln/>
        </p:spPr>
      </p:sp>
      <p:sp>
        <p:nvSpPr>
          <p:cNvPr id="11" name="Text 8"/>
          <p:cNvSpPr/>
          <p:nvPr/>
        </p:nvSpPr>
        <p:spPr>
          <a:xfrm>
            <a:off x="4653082" y="4777264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5212913" y="4811911"/>
            <a:ext cx="2308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Peran Masyarakat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5212913" y="5381268"/>
            <a:ext cx="858428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Partisipasi dan dukungan masyarakat sangat penting dalam mengurangi frekuensi dan dampak balapan liar dengan melaporkan kegiatan tersebut kepada pihak berwenang.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2023-11-06T15:17:03Z</dcterms:created>
  <dcterms:modified xsi:type="dcterms:W3CDTF">2023-11-06T15:17:03Z</dcterms:modified>
</cp:coreProperties>
</file>